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6"/>
  </p:notesMasterIdLst>
  <p:sldIdLst>
    <p:sldId id="256" r:id="rId2"/>
    <p:sldId id="257" r:id="rId3"/>
    <p:sldId id="276" r:id="rId4"/>
    <p:sldId id="258" r:id="rId5"/>
    <p:sldId id="271" r:id="rId6"/>
    <p:sldId id="270" r:id="rId7"/>
    <p:sldId id="279" r:id="rId8"/>
    <p:sldId id="268" r:id="rId9"/>
    <p:sldId id="273" r:id="rId10"/>
    <p:sldId id="272" r:id="rId11"/>
    <p:sldId id="277" r:id="rId12"/>
    <p:sldId id="278" r:id="rId13"/>
    <p:sldId id="280" r:id="rId14"/>
    <p:sldId id="274" r:id="rId15"/>
    <p:sldId id="275" r:id="rId16"/>
    <p:sldId id="269" r:id="rId17"/>
    <p:sldId id="281" r:id="rId18"/>
    <p:sldId id="263" r:id="rId19"/>
    <p:sldId id="260" r:id="rId20"/>
    <p:sldId id="261" r:id="rId21"/>
    <p:sldId id="282" r:id="rId22"/>
    <p:sldId id="283" r:id="rId23"/>
    <p:sldId id="265" r:id="rId24"/>
    <p:sldId id="264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 autoAdjust="0"/>
    <p:restoredTop sz="94689" autoAdjust="0"/>
  </p:normalViewPr>
  <p:slideViewPr>
    <p:cSldViewPr>
      <p:cViewPr varScale="1">
        <p:scale>
          <a:sx n="132" d="100"/>
          <a:sy n="132" d="100"/>
        </p:scale>
        <p:origin x="-206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7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D28FC-AFB2-4D6B-BD3F-3B2A36D2508E}" type="datetimeFigureOut">
              <a:rPr lang="en-US" smtClean="0"/>
              <a:t>5/1/14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09727-17D9-436C-B8B5-9F9D1F8E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73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09727-17D9-436C-B8B5-9F9D1F8E4F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52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09727-17D9-436C-B8B5-9F9D1F8E4F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38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09727-17D9-436C-B8B5-9F9D1F8E4F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38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09727-17D9-436C-B8B5-9F9D1F8E4F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44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09727-17D9-436C-B8B5-9F9D1F8E4F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40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09727-17D9-436C-B8B5-9F9D1F8E4F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57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09727-17D9-436C-B8B5-9F9D1F8E4F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03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09727-17D9-436C-B8B5-9F9D1F8E4F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3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09727-17D9-436C-B8B5-9F9D1F8E4F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38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09727-17D9-436C-B8B5-9F9D1F8E4F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38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09727-17D9-436C-B8B5-9F9D1F8E4F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38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09727-17D9-436C-B8B5-9F9D1F8E4F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38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09727-17D9-436C-B8B5-9F9D1F8E4F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38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09727-17D9-436C-B8B5-9F9D1F8E4F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38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2545080"/>
            <a:ext cx="9144000" cy="3255264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2667000"/>
            <a:ext cx="9144000" cy="2739571"/>
          </a:xfrm>
          <a:prstGeom prst="rect">
            <a:avLst/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1" y="5479143"/>
            <a:ext cx="9144000" cy="235857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99" y="2819400"/>
            <a:ext cx="8686800" cy="1470025"/>
          </a:xfrm>
        </p:spPr>
        <p:txBody>
          <a:bodyPr anchor="b">
            <a:noAutofit/>
          </a:bodyPr>
          <a:lstStyle>
            <a:lvl1pPr>
              <a:defRPr sz="7200" b="0" cap="none" spc="0">
                <a:ln w="1397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99" y="4800600"/>
            <a:ext cx="8001000" cy="5334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8AE3F-D14F-4BF1-A4C2-492883396D4B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48584" y="4261104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spc="150" dirty="0" smtClean="0">
                <a:solidFill>
                  <a:schemeClr val="accent1"/>
                </a:solidFill>
                <a:sym typeface="Wingdings"/>
              </a:rPr>
              <a:t></a:t>
            </a:r>
            <a:endParaRPr lang="en-US" sz="3200" spc="150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62399" y="4392168"/>
            <a:ext cx="1219200" cy="365125"/>
          </a:xfrm>
        </p:spPr>
        <p:txBody>
          <a:bodyPr/>
          <a:lstStyle>
            <a:lvl1pPr algn="ctr">
              <a:defRPr sz="2400">
                <a:latin typeface="+mj-lt"/>
              </a:defRPr>
            </a:lvl1pPr>
          </a:lstStyle>
          <a:p>
            <a:fld id="{AF54DE4D-46FD-4E7D-ACA2-356D9F07E0F5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818888" y="4261104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spc="150" dirty="0" smtClean="0">
                <a:solidFill>
                  <a:schemeClr val="accent1"/>
                </a:solidFill>
                <a:sym typeface="Wingdings"/>
              </a:rPr>
              <a:t></a:t>
            </a:r>
            <a:endParaRPr lang="en-US" sz="3200" spc="150" dirty="0">
              <a:solidFill>
                <a:schemeClr val="accent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8AE3F-D14F-4BF1-A4C2-492883396D4B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DE4D-46FD-4E7D-ACA2-356D9F07E0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4591050" y="2409824"/>
            <a:ext cx="6858000" cy="2038351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5400000">
            <a:off x="4668203" y="2570797"/>
            <a:ext cx="6858000" cy="1716405"/>
          </a:xfrm>
          <a:prstGeom prst="rect">
            <a:avLst/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5200" y="274638"/>
            <a:ext cx="1447800" cy="5851525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199" y="274638"/>
            <a:ext cx="6353175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8AE3F-D14F-4BF1-A4C2-492883396D4B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96000" y="6356350"/>
            <a:ext cx="762000" cy="365125"/>
          </a:xfrm>
        </p:spPr>
        <p:txBody>
          <a:bodyPr/>
          <a:lstStyle/>
          <a:p>
            <a:fld id="{AF54DE4D-46FD-4E7D-ACA2-356D9F07E0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3681476" y="3354324"/>
            <a:ext cx="6858000" cy="149352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8AE3F-D14F-4BF1-A4C2-492883396D4B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DE4D-46FD-4E7D-ACA2-356D9F07E0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2545080"/>
            <a:ext cx="9144000" cy="3255264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1" y="2667000"/>
            <a:ext cx="9144000" cy="2739571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" y="5479143"/>
            <a:ext cx="9144000" cy="235857"/>
          </a:xfrm>
          <a:prstGeom prst="rect">
            <a:avLst/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819400"/>
            <a:ext cx="8686800" cy="1463040"/>
          </a:xfrm>
        </p:spPr>
        <p:txBody>
          <a:bodyPr anchor="b" anchorCtr="0">
            <a:noAutofit/>
          </a:bodyPr>
          <a:lstStyle>
            <a:lvl1pPr algn="ctr">
              <a:defRPr sz="72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499" y="4800600"/>
            <a:ext cx="8001000" cy="548640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8AE3F-D14F-4BF1-A4C2-492883396D4B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59352" y="4389120"/>
            <a:ext cx="1216152" cy="365125"/>
          </a:xfrm>
        </p:spPr>
        <p:txBody>
          <a:bodyPr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fld id="{AF54DE4D-46FD-4E7D-ACA2-356D9F07E0F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18888" y="4261104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spc="150" dirty="0" smtClean="0">
                <a:solidFill>
                  <a:srgbClr val="FFFFFF"/>
                </a:solidFill>
                <a:sym typeface="Wingdings"/>
              </a:rPr>
              <a:t></a:t>
            </a:r>
            <a:endParaRPr lang="en-US" sz="3200" spc="150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48584" y="4261104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spc="150" dirty="0" smtClean="0">
                <a:solidFill>
                  <a:srgbClr val="FFFFFF"/>
                </a:solidFill>
                <a:sym typeface="Wingdings"/>
              </a:rPr>
              <a:t></a:t>
            </a:r>
            <a:endParaRPr lang="en-US" sz="3200" spc="150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8AE3F-D14F-4BF1-A4C2-492883396D4B}" type="datetimeFigureOut">
              <a:rPr lang="en-US" smtClean="0"/>
              <a:t>5/1/14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DE4D-46FD-4E7D-ACA2-356D9F07E0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8AE3F-D14F-4BF1-A4C2-492883396D4B}" type="datetimeFigureOut">
              <a:rPr lang="en-US" smtClean="0"/>
              <a:t>5/1/14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DE4D-46FD-4E7D-ACA2-356D9F07E0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8AE3F-D14F-4BF1-A4C2-492883396D4B}" type="datetimeFigureOut">
              <a:rPr lang="en-US" smtClean="0"/>
              <a:t>5/1/14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DE4D-46FD-4E7D-ACA2-356D9F07E0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8AE3F-D14F-4BF1-A4C2-492883396D4B}" type="datetimeFigureOut">
              <a:rPr lang="en-US" smtClean="0"/>
              <a:t>5/1/14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DE4D-46FD-4E7D-ACA2-356D9F07E0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5638800" cy="946150"/>
          </a:xfrm>
        </p:spPr>
        <p:txBody>
          <a:bodyPr anchor="ctr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912" y="1719072"/>
            <a:ext cx="8247888" cy="45354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8AE3F-D14F-4BF1-A4C2-492883396D4B}" type="datetimeFigureOut">
              <a:rPr lang="en-US" smtClean="0"/>
              <a:t>5/1/14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DE4D-46FD-4E7D-ACA2-356D9F07E0F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72200" y="161544"/>
            <a:ext cx="2971800" cy="11521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8400" y="274320"/>
            <a:ext cx="2743200" cy="94488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6144768" y="134112"/>
            <a:ext cx="76200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44768" y="134112"/>
            <a:ext cx="76200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6880" y="1717040"/>
            <a:ext cx="8249920" cy="4531360"/>
          </a:xfrm>
          <a:solidFill>
            <a:schemeClr val="bg2">
              <a:lumMod val="60000"/>
              <a:lumOff val="40000"/>
            </a:schemeClr>
          </a:solidFill>
          <a:effectLst>
            <a:outerShdw blurRad="76200" dist="38100" dir="3600000" algn="ctr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8AE3F-D14F-4BF1-A4C2-492883396D4B}" type="datetimeFigureOut">
              <a:rPr lang="en-US" smtClean="0"/>
              <a:t>5/1/14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DE4D-46FD-4E7D-ACA2-356D9F07E0F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72200" y="161544"/>
            <a:ext cx="2971800" cy="11521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44768" y="134112"/>
            <a:ext cx="76200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5638800" cy="1005840"/>
          </a:xfrm>
        </p:spPr>
        <p:txBody>
          <a:bodyPr anchor="ctr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8400" y="228600"/>
            <a:ext cx="2819400" cy="100584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44768" y="134112"/>
            <a:ext cx="76200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0584"/>
            <a:ext cx="9144000" cy="1453896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67641"/>
            <a:ext cx="9144000" cy="1154314"/>
          </a:xfrm>
          <a:prstGeom prst="rect">
            <a:avLst/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8229600" cy="11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DD8AE3F-D14F-4BF1-A4C2-492883396D4B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AF54DE4D-46FD-4E7D-ACA2-356D9F07E0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1368552"/>
            <a:ext cx="9144000" cy="149352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b="0" kern="1200" cap="none" spc="0">
          <a:ln w="13970" cmpd="sng">
            <a:solidFill>
              <a:srgbClr val="FFFFFF"/>
            </a:solidFill>
            <a:prstDash val="solid"/>
          </a:ln>
          <a:solidFill>
            <a:srgbClr val="FFFFFF"/>
          </a:solidFill>
          <a:effectLst>
            <a:outerShdw blurRad="63500" dir="36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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Courier New" pitchFamily="49" charset="0"/>
        <a:buChar char="o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/>
              <a:t>Tool Checkout Vending Machine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May 1416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02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Powered USB Hub</a:t>
            </a:r>
            <a:endParaRPr lang="en-US" sz="44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r>
              <a:rPr lang="en-US" sz="2400" dirty="0" smtClean="0"/>
              <a:t>Plugs in through standard wall adapter</a:t>
            </a:r>
          </a:p>
          <a:p>
            <a:r>
              <a:rPr lang="en-US" sz="2400" dirty="0" smtClean="0"/>
              <a:t>Supplies power to</a:t>
            </a:r>
          </a:p>
          <a:p>
            <a:pPr lvl="1"/>
            <a:r>
              <a:rPr lang="en-US" sz="2000" dirty="0" smtClean="0"/>
              <a:t>Raspberry Pi</a:t>
            </a:r>
          </a:p>
          <a:p>
            <a:pPr lvl="1"/>
            <a:r>
              <a:rPr lang="en-US" sz="2000" dirty="0" smtClean="0"/>
              <a:t>Wireless network adapter</a:t>
            </a:r>
          </a:p>
          <a:p>
            <a:pPr lvl="1"/>
            <a:r>
              <a:rPr lang="en-US" sz="2000" dirty="0" smtClean="0"/>
              <a:t>Card Reader</a:t>
            </a:r>
          </a:p>
          <a:p>
            <a:r>
              <a:rPr lang="en-US" sz="2400" dirty="0" smtClean="0"/>
              <a:t>Feeds </a:t>
            </a:r>
            <a:r>
              <a:rPr lang="en-US" sz="2400" dirty="0" smtClean="0"/>
              <a:t>data to computer through </a:t>
            </a:r>
            <a:r>
              <a:rPr lang="en-US" sz="2400" dirty="0" smtClean="0"/>
              <a:t>micro-</a:t>
            </a:r>
            <a:r>
              <a:rPr lang="en-US" sz="2400" dirty="0" smtClean="0"/>
              <a:t>USB cable</a:t>
            </a:r>
          </a:p>
        </p:txBody>
      </p:sp>
      <p:pic>
        <p:nvPicPr>
          <p:cNvPr id="10" name="Picture 4" descr="C:\Users\Sean\Desktop\usb hub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97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Vending Machine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were provided a used electronic snack vending machine by Lance made in 1999.</a:t>
            </a:r>
          </a:p>
          <a:p>
            <a:r>
              <a:rPr lang="en-US" dirty="0" smtClean="0"/>
              <a:t>Case had suffered dents scrapes and rust. The previous lock had been forcibly removed before our possession.</a:t>
            </a:r>
          </a:p>
          <a:p>
            <a:r>
              <a:rPr lang="en-US" dirty="0" smtClean="0"/>
              <a:t>Much of the internal wiring and fixtures were unnecessary for our purpose and removed.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6400" y="2184400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34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Refinishing the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Removed unnecessary parts</a:t>
            </a:r>
          </a:p>
          <a:p>
            <a:r>
              <a:rPr lang="en-US" dirty="0" smtClean="0"/>
              <a:t>Cleaned out buildup of dirt/muck.</a:t>
            </a:r>
          </a:p>
          <a:p>
            <a:r>
              <a:rPr lang="en-US" dirty="0" smtClean="0"/>
              <a:t>Used power hand grinder to smooth out jagged cuts around the lock.</a:t>
            </a:r>
          </a:p>
          <a:p>
            <a:r>
              <a:rPr lang="en-US" dirty="0" smtClean="0"/>
              <a:t>Sanded with power hand sander with 100, 150, and 220 grit sandpaper.</a:t>
            </a:r>
          </a:p>
          <a:p>
            <a:r>
              <a:rPr lang="en-US" dirty="0" smtClean="0"/>
              <a:t>Spray painting method was not </a:t>
            </a:r>
            <a:r>
              <a:rPr lang="en-US" smtClean="0"/>
              <a:t>optimal; used </a:t>
            </a:r>
            <a:r>
              <a:rPr lang="en-US" dirty="0" smtClean="0"/>
              <a:t>enamel oil-based primer and 2 gloss coats of paint, sanding with 220 grit sandpaper between coats.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622" y="2180878"/>
            <a:ext cx="4689765" cy="3517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9505" y="2185727"/>
            <a:ext cx="4684222" cy="351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02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Panel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Needed a new front panel for new configuration</a:t>
            </a:r>
          </a:p>
          <a:p>
            <a:r>
              <a:rPr lang="en-US" dirty="0" smtClean="0"/>
              <a:t>LCD, magnetic strip card reader, original matrix keypad.</a:t>
            </a:r>
          </a:p>
          <a:p>
            <a:r>
              <a:rPr lang="en-US" dirty="0" smtClean="0"/>
              <a:t>Panel cut using CAD and metal miller, and assembled by hand.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29100" y="2205832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41868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Admin </a:t>
            </a:r>
            <a:r>
              <a:rPr lang="en-US" sz="4000" dirty="0"/>
              <a:t>– </a:t>
            </a:r>
            <a:r>
              <a:rPr lang="en-US" sz="4000" dirty="0" smtClean="0"/>
              <a:t>Students</a:t>
            </a:r>
            <a:endParaRPr lang="en-US" sz="4000" dirty="0"/>
          </a:p>
        </p:txBody>
      </p:sp>
      <p:pic>
        <p:nvPicPr>
          <p:cNvPr id="8" name="Picture 3" descr="C:\Users\Sean\Desktop\Screen Shot 2014-04-03 at 12.02.24 PM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19" y="1600200"/>
            <a:ext cx="7640761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66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Admin </a:t>
            </a:r>
            <a:r>
              <a:rPr lang="en-US" sz="4000" dirty="0"/>
              <a:t>– </a:t>
            </a:r>
            <a:r>
              <a:rPr lang="en-US" sz="4000" dirty="0" smtClean="0"/>
              <a:t>Machine</a:t>
            </a:r>
            <a:endParaRPr lang="en-US" sz="4000" dirty="0"/>
          </a:p>
        </p:txBody>
      </p:sp>
      <p:pic>
        <p:nvPicPr>
          <p:cNvPr id="8" name="Picture 2" descr="C:\Users\Sean\Desktop\Screen Shot 2014-04-03 at 12.02.40 PM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3595"/>
            <a:ext cx="8229600" cy="443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942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880"/>
            <a:ext cx="9144000" cy="1111664"/>
          </a:xfrm>
        </p:spPr>
        <p:txBody>
          <a:bodyPr>
            <a:noAutofit/>
          </a:bodyPr>
          <a:lstStyle/>
          <a:p>
            <a:r>
              <a:rPr lang="en-US" sz="4400" dirty="0" smtClean="0"/>
              <a:t>Circuit Schematic</a:t>
            </a:r>
            <a:endParaRPr lang="en-US" sz="4400" dirty="0"/>
          </a:p>
        </p:txBody>
      </p:sp>
      <p:pic>
        <p:nvPicPr>
          <p:cNvPr id="12" name="Picture 2" descr="C:\Users\Sean\Desktop\ModelSimModel (1)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981200"/>
            <a:ext cx="5257800" cy="387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981200"/>
            <a:ext cx="3200400" cy="4144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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Courier New" pitchFamily="49" charset="0"/>
              <a:buChar char="o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Original PCB design for our motor controller</a:t>
            </a:r>
          </a:p>
          <a:p>
            <a:r>
              <a:rPr lang="en-US" sz="2800" dirty="0" smtClean="0"/>
              <a:t>Controller accepts 3.3V input directing which motor to turn and high side and low side drivers with logic input allow 24 volts to flow to the motors</a:t>
            </a:r>
          </a:p>
          <a:p>
            <a:r>
              <a:rPr lang="en-US" sz="2800" dirty="0" smtClean="0"/>
              <a:t>Faulty hardware caused over current in the drivers often</a:t>
            </a:r>
          </a:p>
        </p:txBody>
      </p:sp>
    </p:spTree>
    <p:extLst>
      <p:ext uri="{BB962C8B-B14F-4D97-AF65-F5344CB8AC3E}">
        <p14:creationId xmlns:p14="http://schemas.microsoft.com/office/powerpoint/2010/main" val="3445339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 anchor="ctr"/>
          <a:lstStyle/>
          <a:p>
            <a:r>
              <a:rPr lang="en-US" dirty="0" smtClean="0"/>
              <a:t>Adapted to issues by switching to a circuit configuration using </a:t>
            </a:r>
            <a:r>
              <a:rPr lang="en-US" dirty="0" err="1" smtClean="0"/>
              <a:t>triacs</a:t>
            </a:r>
            <a:r>
              <a:rPr lang="en-US" dirty="0" smtClean="0"/>
              <a:t>.</a:t>
            </a:r>
          </a:p>
          <a:p>
            <a:r>
              <a:rPr lang="en-US" dirty="0" smtClean="0"/>
              <a:t>More reliable and low current – allowed for more individual component testing and replacement.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159" y="1752600"/>
            <a:ext cx="3893641" cy="22028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660" y="3973422"/>
            <a:ext cx="3576637" cy="269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4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3" name="dem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9540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6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Logistical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Motor </a:t>
            </a:r>
            <a:r>
              <a:rPr lang="en-US" sz="3200" dirty="0" smtClean="0"/>
              <a:t>drivers and </a:t>
            </a:r>
            <a:r>
              <a:rPr lang="en-US" sz="3200" dirty="0" err="1" smtClean="0"/>
              <a:t>gpio</a:t>
            </a:r>
            <a:r>
              <a:rPr lang="en-US" sz="3200" dirty="0" smtClean="0"/>
              <a:t> extender</a:t>
            </a:r>
            <a:endParaRPr lang="en-US" sz="3200" dirty="0" smtClean="0"/>
          </a:p>
          <a:p>
            <a:pPr lvl="1"/>
            <a:r>
              <a:rPr lang="en-US" sz="2800" dirty="0" smtClean="0"/>
              <a:t>Burnt out during testing</a:t>
            </a:r>
          </a:p>
          <a:p>
            <a:r>
              <a:rPr lang="en-US" sz="3200" dirty="0" smtClean="0"/>
              <a:t>SD card corruption</a:t>
            </a:r>
          </a:p>
          <a:p>
            <a:pPr lvl="1"/>
            <a:r>
              <a:rPr lang="en-US" sz="2800" dirty="0" smtClean="0"/>
              <a:t>Rebuilt OS from recent backup</a:t>
            </a:r>
            <a:endParaRPr lang="en-US" sz="3200" dirty="0" smtClean="0"/>
          </a:p>
          <a:p>
            <a:r>
              <a:rPr lang="en-US" sz="3200" dirty="0" smtClean="0"/>
              <a:t>Parts reimbursement</a:t>
            </a:r>
            <a:endParaRPr lang="en-US" sz="3200" dirty="0"/>
          </a:p>
          <a:p>
            <a:pPr lvl="1"/>
            <a:r>
              <a:rPr lang="en-US" sz="2800" dirty="0" smtClean="0"/>
              <a:t>Individually purchased components/supplies</a:t>
            </a:r>
          </a:p>
          <a:p>
            <a:r>
              <a:rPr lang="en-US" sz="3200" dirty="0" smtClean="0"/>
              <a:t>Machine touchups</a:t>
            </a:r>
          </a:p>
          <a:p>
            <a:pPr lvl="1"/>
            <a:r>
              <a:rPr lang="en-US" sz="2800" dirty="0" smtClean="0"/>
              <a:t>Difficult to work on due to weather conditions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9635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Tool Checkout Vending Machine</a:t>
            </a:r>
          </a:p>
          <a:p>
            <a:pPr lvl="1"/>
            <a:r>
              <a:rPr lang="en-US" sz="2800" dirty="0" smtClean="0"/>
              <a:t>Similar </a:t>
            </a:r>
            <a:r>
              <a:rPr lang="en-US" sz="2800" dirty="0"/>
              <a:t>to a library lending arrangement</a:t>
            </a:r>
          </a:p>
          <a:p>
            <a:pPr lvl="1"/>
            <a:r>
              <a:rPr lang="en-US" sz="2800" dirty="0"/>
              <a:t>Students swipe ID and select desired product</a:t>
            </a:r>
          </a:p>
          <a:p>
            <a:pPr lvl="1"/>
            <a:r>
              <a:rPr lang="en-US" sz="2800" dirty="0"/>
              <a:t>Tool record added to authorized student database</a:t>
            </a:r>
          </a:p>
          <a:p>
            <a:pPr lvl="1"/>
            <a:r>
              <a:rPr lang="en-US" sz="2800" dirty="0"/>
              <a:t>Admin checks in returned tools in CSG electronic shop, modifies student </a:t>
            </a:r>
            <a:r>
              <a:rPr lang="en-US" sz="2800" dirty="0" smtClean="0"/>
              <a:t>database</a:t>
            </a:r>
          </a:p>
          <a:p>
            <a:pPr lvl="1"/>
            <a:r>
              <a:rPr lang="en-US" sz="2800" dirty="0" smtClean="0"/>
              <a:t>Admin can modify tools and edit inventory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87862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Parts functionality testing</a:t>
            </a:r>
          </a:p>
          <a:p>
            <a:pPr lvl="1"/>
            <a:r>
              <a:rPr lang="en-US" sz="2800" dirty="0" smtClean="0"/>
              <a:t>Motors</a:t>
            </a:r>
          </a:p>
          <a:p>
            <a:pPr lvl="1"/>
            <a:r>
              <a:rPr lang="en-US" sz="2800" dirty="0" smtClean="0"/>
              <a:t>Screen</a:t>
            </a:r>
          </a:p>
          <a:p>
            <a:pPr lvl="1"/>
            <a:r>
              <a:rPr lang="en-US" sz="2800" dirty="0" smtClean="0"/>
              <a:t>Keypad</a:t>
            </a:r>
          </a:p>
          <a:p>
            <a:pPr lvl="1"/>
            <a:r>
              <a:rPr lang="en-US" sz="2800" dirty="0" smtClean="0"/>
              <a:t>Computer</a:t>
            </a:r>
          </a:p>
          <a:p>
            <a:r>
              <a:rPr lang="en-US" sz="3200" dirty="0" smtClean="0"/>
              <a:t>Machine testing</a:t>
            </a:r>
          </a:p>
          <a:p>
            <a:pPr lvl="1"/>
            <a:r>
              <a:rPr lang="en-US" sz="2800" dirty="0" smtClean="0"/>
              <a:t>All components work together correctly</a:t>
            </a:r>
            <a:endParaRPr lang="en-US" sz="2800" dirty="0"/>
          </a:p>
          <a:p>
            <a:pPr lvl="1"/>
            <a:r>
              <a:rPr lang="en-US" sz="2800" dirty="0" smtClean="0"/>
              <a:t>Program does not fail over long periods of time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44676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/>
          <a:lstStyle/>
          <a:p>
            <a:r>
              <a:rPr lang="en-US" dirty="0" smtClean="0"/>
              <a:t>Magnetic card reader software failure</a:t>
            </a:r>
          </a:p>
          <a:p>
            <a:pPr lvl="1"/>
            <a:r>
              <a:rPr lang="en-US" dirty="0" smtClean="0"/>
              <a:t>Simplified code</a:t>
            </a:r>
          </a:p>
          <a:p>
            <a:r>
              <a:rPr lang="en-US" dirty="0" smtClean="0"/>
              <a:t>Database failure</a:t>
            </a:r>
          </a:p>
          <a:p>
            <a:pPr lvl="1"/>
            <a:r>
              <a:rPr lang="en-US" dirty="0" smtClean="0"/>
              <a:t>MySQL server would not start</a:t>
            </a:r>
          </a:p>
          <a:p>
            <a:pPr lvl="1"/>
            <a:r>
              <a:rPr lang="en-US" dirty="0" smtClean="0"/>
              <a:t>Removed and reinstalled, still not starting</a:t>
            </a:r>
          </a:p>
          <a:p>
            <a:pPr lvl="1"/>
            <a:r>
              <a:rPr lang="en-US" dirty="0" smtClean="0"/>
              <a:t>Implemented workaround (commented out database functions)</a:t>
            </a:r>
          </a:p>
          <a:p>
            <a:r>
              <a:rPr lang="en-US" dirty="0" smtClean="0"/>
              <a:t>Keypad connections unreliable</a:t>
            </a:r>
          </a:p>
          <a:p>
            <a:pPr lvl="1"/>
            <a:r>
              <a:rPr lang="en-US" dirty="0" smtClean="0"/>
              <a:t>Wiring needed reseating occasionally</a:t>
            </a:r>
          </a:p>
          <a:p>
            <a:pPr lvl="1"/>
            <a:r>
              <a:rPr lang="en-US" dirty="0" smtClean="0"/>
              <a:t>Reboot of system</a:t>
            </a:r>
          </a:p>
        </p:txBody>
      </p:sp>
    </p:spTree>
    <p:extLst>
      <p:ext uri="{BB962C8B-B14F-4D97-AF65-F5344CB8AC3E}">
        <p14:creationId xmlns:p14="http://schemas.microsoft.com/office/powerpoint/2010/main" val="2373837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GPIO extender burned out</a:t>
            </a:r>
          </a:p>
          <a:p>
            <a:pPr lvl="1"/>
            <a:r>
              <a:rPr lang="en-US" dirty="0"/>
              <a:t>Make use of remaining GPIO pins on Raspberry Pi</a:t>
            </a:r>
          </a:p>
          <a:p>
            <a:r>
              <a:rPr lang="en-US" dirty="0" smtClean="0"/>
              <a:t>LCD Screen cross-communication</a:t>
            </a:r>
          </a:p>
          <a:p>
            <a:pPr lvl="1"/>
            <a:r>
              <a:rPr lang="en-US" dirty="0" smtClean="0"/>
              <a:t>Swiping card or using keypad affects display settings</a:t>
            </a:r>
          </a:p>
          <a:p>
            <a:r>
              <a:rPr lang="en-US" dirty="0" smtClean="0"/>
              <a:t>Motor harness wiring</a:t>
            </a:r>
          </a:p>
          <a:p>
            <a:pPr lvl="1"/>
            <a:r>
              <a:rPr lang="en-US" dirty="0" smtClean="0"/>
              <a:t>Contacts are larger than wires used</a:t>
            </a:r>
          </a:p>
          <a:p>
            <a:pPr lvl="1"/>
            <a:r>
              <a:rPr lang="en-US" dirty="0" smtClean="0"/>
              <a:t>Fix will be use of larger wire gauge between GPIO and motors</a:t>
            </a:r>
          </a:p>
        </p:txBody>
      </p:sp>
    </p:spTree>
    <p:extLst>
      <p:ext uri="{BB962C8B-B14F-4D97-AF65-F5344CB8AC3E}">
        <p14:creationId xmlns:p14="http://schemas.microsoft.com/office/powerpoint/2010/main" val="1531586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Possible Critical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Power Outage</a:t>
            </a:r>
          </a:p>
          <a:p>
            <a:pPr lvl="1"/>
            <a:r>
              <a:rPr lang="en-US" sz="2800" dirty="0" smtClean="0"/>
              <a:t>Possible SD card corruption</a:t>
            </a:r>
          </a:p>
          <a:p>
            <a:pPr lvl="1"/>
            <a:r>
              <a:rPr lang="en-US" sz="2800" dirty="0" smtClean="0"/>
              <a:t>Maintain OS &amp; database backups</a:t>
            </a:r>
          </a:p>
          <a:p>
            <a:r>
              <a:rPr lang="en-US" sz="3200" dirty="0" smtClean="0"/>
              <a:t>Documentation of equipment and supplies necessary for future scenarios such as:</a:t>
            </a:r>
          </a:p>
          <a:p>
            <a:pPr lvl="1"/>
            <a:r>
              <a:rPr lang="en-US" sz="2800" dirty="0"/>
              <a:t>Dead equipment</a:t>
            </a:r>
          </a:p>
          <a:p>
            <a:pPr lvl="1"/>
            <a:r>
              <a:rPr lang="en-US" sz="2800" dirty="0" smtClean="0"/>
              <a:t>Overheating</a:t>
            </a:r>
          </a:p>
          <a:p>
            <a:pPr lvl="1"/>
            <a:r>
              <a:rPr lang="en-US" sz="2800" dirty="0" smtClean="0"/>
              <a:t>Vandalism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313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May 1416</a:t>
            </a:r>
          </a:p>
        </p:txBody>
      </p:sp>
    </p:spTree>
    <p:extLst>
      <p:ext uri="{BB962C8B-B14F-4D97-AF65-F5344CB8AC3E}">
        <p14:creationId xmlns:p14="http://schemas.microsoft.com/office/powerpoint/2010/main" val="201875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Needed video output for LCD on front panel</a:t>
            </a:r>
          </a:p>
          <a:p>
            <a:pPr lvl="1"/>
            <a:r>
              <a:rPr lang="en-US" dirty="0" smtClean="0"/>
              <a:t>Capable of USB attachments and hub.</a:t>
            </a:r>
          </a:p>
          <a:p>
            <a:pPr lvl="1"/>
            <a:r>
              <a:rPr lang="en-US" dirty="0" smtClean="0"/>
              <a:t>Advisor/client recommended</a:t>
            </a:r>
          </a:p>
          <a:p>
            <a:pPr lvl="1"/>
            <a:r>
              <a:rPr lang="en-US" dirty="0" smtClean="0"/>
              <a:t>Department had a spare model in stock</a:t>
            </a:r>
          </a:p>
          <a:p>
            <a:pPr lvl="1"/>
            <a:r>
              <a:rPr lang="en-US" dirty="0" smtClean="0"/>
              <a:t>Confidence in ability to work with and program</a:t>
            </a:r>
            <a:endParaRPr lang="en-US" dirty="0"/>
          </a:p>
        </p:txBody>
      </p:sp>
      <p:pic>
        <p:nvPicPr>
          <p:cNvPr id="9" name="Picture 4" descr="C:\Users\Sean\Desktop\RaspiModelB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81446"/>
            <a:ext cx="4038600" cy="356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969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5334000"/>
          </a:xfrm>
        </p:spPr>
        <p:txBody>
          <a:bodyPr anchor="ctr">
            <a:noAutofit/>
          </a:bodyPr>
          <a:lstStyle/>
          <a:p>
            <a:r>
              <a:rPr lang="en-US" sz="2400" dirty="0"/>
              <a:t>Apache Server</a:t>
            </a:r>
          </a:p>
          <a:p>
            <a:pPr lvl="1"/>
            <a:r>
              <a:rPr lang="en-US" sz="2000" dirty="0"/>
              <a:t>Provides administrator websites</a:t>
            </a:r>
          </a:p>
          <a:p>
            <a:r>
              <a:rPr lang="en-US" sz="2400" dirty="0"/>
              <a:t>Database</a:t>
            </a:r>
          </a:p>
          <a:p>
            <a:pPr lvl="1"/>
            <a:r>
              <a:rPr lang="en-US" sz="2000" dirty="0"/>
              <a:t>Student Information</a:t>
            </a:r>
          </a:p>
          <a:p>
            <a:pPr lvl="1"/>
            <a:r>
              <a:rPr lang="en-US" sz="2000" dirty="0"/>
              <a:t>Tool Inventory</a:t>
            </a:r>
          </a:p>
          <a:p>
            <a:r>
              <a:rPr lang="en-US" sz="2400" dirty="0"/>
              <a:t>Python Scripts</a:t>
            </a:r>
          </a:p>
          <a:p>
            <a:r>
              <a:rPr lang="en-US" sz="2400" dirty="0" smtClean="0"/>
              <a:t>GPIO </a:t>
            </a:r>
            <a:r>
              <a:rPr lang="en-US" sz="2400" dirty="0"/>
              <a:t>Pins</a:t>
            </a:r>
          </a:p>
          <a:p>
            <a:pPr lvl="1"/>
            <a:r>
              <a:rPr lang="en-US" sz="2000" dirty="0"/>
              <a:t>Motors</a:t>
            </a:r>
          </a:p>
          <a:p>
            <a:pPr lvl="1"/>
            <a:r>
              <a:rPr lang="en-US" sz="2000" dirty="0"/>
              <a:t>Matrix </a:t>
            </a:r>
            <a:r>
              <a:rPr lang="en-US" sz="2000" dirty="0" smtClean="0"/>
              <a:t>Keypad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895600"/>
            <a:ext cx="3581400" cy="238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5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Connects to RCA video output on Raspberry </a:t>
            </a:r>
            <a:r>
              <a:rPr lang="en-US" sz="2400" dirty="0" smtClean="0"/>
              <a:t>Pi</a:t>
            </a:r>
          </a:p>
          <a:p>
            <a:r>
              <a:rPr lang="en-US" sz="2400" dirty="0" smtClean="0"/>
              <a:t>Displays full screen responses to user through Pygame module use</a:t>
            </a:r>
          </a:p>
          <a:p>
            <a:r>
              <a:rPr lang="en-US" sz="2400" dirty="0" smtClean="0"/>
              <a:t>Main program code sends strings and text positions to Pygame methods to update screen</a:t>
            </a:r>
            <a:endParaRPr lang="en-US" sz="2400" dirty="0"/>
          </a:p>
        </p:txBody>
      </p:sp>
      <p:pic>
        <p:nvPicPr>
          <p:cNvPr id="7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</p:spTree>
    <p:extLst>
      <p:ext uri="{BB962C8B-B14F-4D97-AF65-F5344CB8AC3E}">
        <p14:creationId xmlns:p14="http://schemas.microsoft.com/office/powerpoint/2010/main" val="2808868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Card Reader</a:t>
            </a:r>
            <a:endParaRPr lang="en-US" sz="44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Connects to USB port on Raspberry Pi</a:t>
            </a:r>
          </a:p>
          <a:p>
            <a:r>
              <a:rPr lang="en-US" sz="2400" dirty="0"/>
              <a:t>Reads &amp; parses student ID (9-digit) from ISU card</a:t>
            </a:r>
          </a:p>
          <a:p>
            <a:r>
              <a:rPr lang="en-US" sz="2400" dirty="0"/>
              <a:t>Used to track users within </a:t>
            </a:r>
            <a:r>
              <a:rPr lang="en-US" sz="2400" dirty="0" smtClean="0"/>
              <a:t>database</a:t>
            </a:r>
            <a:endParaRPr lang="en-US" sz="2400" dirty="0"/>
          </a:p>
        </p:txBody>
      </p:sp>
      <p:pic>
        <p:nvPicPr>
          <p:cNvPr id="7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55" y="1600200"/>
            <a:ext cx="3395489" cy="4525963"/>
          </a:xfrm>
        </p:spPr>
      </p:pic>
    </p:spTree>
    <p:extLst>
      <p:ext uri="{BB962C8B-B14F-4D97-AF65-F5344CB8AC3E}">
        <p14:creationId xmlns:p14="http://schemas.microsoft.com/office/powerpoint/2010/main" val="1135295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Failed Card </a:t>
            </a:r>
            <a:r>
              <a:rPr lang="en-US" dirty="0" smtClean="0"/>
              <a:t>Reader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dirty="0" smtClean="0"/>
              <a:t>Half Track Insert Reader</a:t>
            </a:r>
          </a:p>
          <a:p>
            <a:r>
              <a:rPr lang="en-US" dirty="0" smtClean="0"/>
              <a:t>Worked with manufacturer to troubleshoot reading issues</a:t>
            </a:r>
          </a:p>
          <a:p>
            <a:r>
              <a:rPr lang="en-US" dirty="0" smtClean="0"/>
              <a:t>Found it was unable to read full data tracks</a:t>
            </a:r>
          </a:p>
          <a:p>
            <a:r>
              <a:rPr lang="en-US" dirty="0" smtClean="0"/>
              <a:t>Scrapped use in project</a:t>
            </a:r>
            <a:endParaRPr lang="en-US" dirty="0"/>
          </a:p>
        </p:txBody>
      </p:sp>
      <p:pic>
        <p:nvPicPr>
          <p:cNvPr id="6" name="Picture 5" descr="20140430_2254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819400"/>
            <a:ext cx="3251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08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Keypad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 anchor="ctr">
            <a:noAutofit/>
          </a:bodyPr>
          <a:lstStyle/>
          <a:p>
            <a:r>
              <a:rPr lang="en-US" sz="2400" dirty="0"/>
              <a:t>10-pin matrix</a:t>
            </a:r>
          </a:p>
          <a:p>
            <a:r>
              <a:rPr lang="en-US" sz="2400" dirty="0"/>
              <a:t>Connected to GPIO pins on Raspberry Pi</a:t>
            </a:r>
          </a:p>
          <a:p>
            <a:r>
              <a:rPr lang="en-US" sz="2400" dirty="0"/>
              <a:t>Functionality</a:t>
            </a:r>
          </a:p>
          <a:p>
            <a:pPr lvl="1"/>
            <a:r>
              <a:rPr lang="en-US" sz="2000" dirty="0"/>
              <a:t>Read pressed column</a:t>
            </a:r>
          </a:p>
          <a:p>
            <a:pPr lvl="1"/>
            <a:r>
              <a:rPr lang="en-US" sz="2000" dirty="0"/>
              <a:t>Read pressed row</a:t>
            </a:r>
          </a:p>
          <a:p>
            <a:pPr lvl="1"/>
            <a:r>
              <a:rPr lang="en-US" sz="2000" dirty="0"/>
              <a:t>Get value from pre-determined 2d </a:t>
            </a:r>
            <a:r>
              <a:rPr lang="en-US" sz="2000" dirty="0" smtClean="0"/>
              <a:t>array</a:t>
            </a:r>
            <a:endParaRPr lang="en-US" sz="2000" dirty="0"/>
          </a:p>
        </p:txBody>
      </p:sp>
      <p:pic>
        <p:nvPicPr>
          <p:cNvPr id="7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55" y="1600200"/>
            <a:ext cx="3395489" cy="4525963"/>
          </a:xfrm>
        </p:spPr>
      </p:pic>
    </p:spTree>
    <p:extLst>
      <p:ext uri="{BB962C8B-B14F-4D97-AF65-F5344CB8AC3E}">
        <p14:creationId xmlns:p14="http://schemas.microsoft.com/office/powerpoint/2010/main" val="1160125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USB Wireless Adapter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r>
              <a:rPr lang="en-US" sz="2400" dirty="0" smtClean="0"/>
              <a:t>Transmits network data from Raspberry Pi to IASTATE wireless network</a:t>
            </a:r>
          </a:p>
          <a:p>
            <a:r>
              <a:rPr lang="en-US" sz="2400" dirty="0" smtClean="0"/>
              <a:t>Uses</a:t>
            </a:r>
          </a:p>
          <a:p>
            <a:pPr lvl="1"/>
            <a:r>
              <a:rPr lang="en-US" sz="2000" dirty="0" smtClean="0"/>
              <a:t>SSH access to machine</a:t>
            </a:r>
            <a:endParaRPr lang="en-US" sz="2000" dirty="0" smtClean="0"/>
          </a:p>
          <a:p>
            <a:pPr lvl="1"/>
            <a:r>
              <a:rPr lang="en-US" sz="2000" dirty="0" smtClean="0"/>
              <a:t>Admin </a:t>
            </a:r>
            <a:r>
              <a:rPr lang="en-US" sz="2000" dirty="0" smtClean="0"/>
              <a:t>webpages</a:t>
            </a:r>
          </a:p>
          <a:p>
            <a:pPr lvl="1"/>
            <a:r>
              <a:rPr lang="en-US" sz="2000" dirty="0" smtClean="0"/>
              <a:t>Database backups</a:t>
            </a:r>
            <a:endParaRPr lang="en-US" sz="2000" dirty="0"/>
          </a:p>
        </p:txBody>
      </p:sp>
      <p:pic>
        <p:nvPicPr>
          <p:cNvPr id="7" name="Picture 3" descr="C:\Users\Sean\Desktop\wireless adapter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73700"/>
            <a:ext cx="4038600" cy="337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353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catur">
  <a:themeElements>
    <a:clrScheme name="Decatur">
      <a:dk1>
        <a:sysClr val="windowText" lastClr="000000"/>
      </a:dk1>
      <a:lt1>
        <a:sysClr val="window" lastClr="FFFFFF"/>
      </a:lt1>
      <a:dk2>
        <a:srgbClr val="55554A"/>
      </a:dk2>
      <a:lt2>
        <a:srgbClr val="D7DAE1"/>
      </a:lt2>
      <a:accent1>
        <a:srgbClr val="F4680B"/>
      </a:accent1>
      <a:accent2>
        <a:srgbClr val="ABB19F"/>
      </a:accent2>
      <a:accent3>
        <a:srgbClr val="948774"/>
      </a:accent3>
      <a:accent4>
        <a:srgbClr val="7EB8E7"/>
      </a:accent4>
      <a:accent5>
        <a:srgbClr val="E3B651"/>
      </a:accent5>
      <a:accent6>
        <a:srgbClr val="96756C"/>
      </a:accent6>
      <a:hlink>
        <a:srgbClr val="66AACD"/>
      </a:hlink>
      <a:folHlink>
        <a:srgbClr val="809DB3"/>
      </a:folHlink>
    </a:clrScheme>
    <a:fontScheme name="Decatur">
      <a:majorFont>
        <a:latin typeface="Bodoni MT Condensed"/>
        <a:ea typeface=""/>
        <a:cs typeface=""/>
        <a:font script="Grek" typeface="Times New Roman"/>
        <a:font script="Cyrl" typeface="Times New Roman"/>
        <a:font script="Jpan" typeface="HG明朝E"/>
        <a:font script="Hang" typeface="HY목각파임B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catur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  <a:satMod val="110000"/>
              </a:schemeClr>
            </a:gs>
            <a:gs pos="47500">
              <a:schemeClr val="phClr">
                <a:tint val="53000"/>
                <a:satMod val="120000"/>
              </a:schemeClr>
            </a:gs>
            <a:gs pos="58500">
              <a:schemeClr val="phClr">
                <a:tint val="53000"/>
                <a:satMod val="120000"/>
              </a:schemeClr>
            </a:gs>
            <a:gs pos="100000">
              <a:schemeClr val="phClr">
                <a:tint val="90000"/>
                <a:satMod val="110000"/>
              </a:schemeClr>
            </a:gs>
          </a:gsLst>
          <a:lin ang="3600000" scaled="1"/>
        </a:gradFill>
        <a:gradFill rotWithShape="1">
          <a:gsLst>
            <a:gs pos="0">
              <a:schemeClr val="phClr">
                <a:shade val="54000"/>
                <a:satMod val="105000"/>
              </a:schemeClr>
            </a:gs>
            <a:gs pos="47500">
              <a:schemeClr val="phClr">
                <a:shade val="88000"/>
                <a:satMod val="105000"/>
              </a:schemeClr>
            </a:gs>
            <a:gs pos="58500">
              <a:schemeClr val="phClr">
                <a:shade val="88000"/>
                <a:satMod val="105000"/>
              </a:schemeClr>
            </a:gs>
            <a:gs pos="100000">
              <a:schemeClr val="phClr">
                <a:shade val="54000"/>
                <a:satMod val="105000"/>
              </a:schemeClr>
            </a:gs>
          </a:gsLst>
          <a:lin ang="36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82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3600000" algn="r" rotWithShape="0">
              <a:srgbClr val="000000">
                <a:alpha val="30000"/>
              </a:srgbClr>
            </a:outerShdw>
          </a:effectLst>
        </a:effectStyle>
        <a:effectStyle>
          <a:effectLst>
            <a:outerShdw blurRad="63500" dist="25400" dir="3600000" algn="r" rotWithShape="0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harsh" dir="tl">
              <a:rot lat="0" lon="0" rev="9000000"/>
            </a:lightRig>
          </a:scene3d>
          <a:sp3d prstMaterial="flat">
            <a:bevelT w="38100" h="50800" prst="softRound"/>
          </a:sp3d>
        </a:effectStyle>
        <a:effectStyle>
          <a:effectLst>
            <a:outerShdw blurRad="76200" dist="38100" dir="3600000" algn="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harsh" dir="tl">
              <a:rot lat="0" lon="0" rev="9000000"/>
            </a:lightRig>
          </a:scene3d>
          <a:sp3d contourW="44450" prstMaterial="flat">
            <a:bevelT w="38100" h="50800" prst="softRound"/>
            <a:contourClr>
              <a:schemeClr val="phClr">
                <a:tint val="5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2000"/>
                <a:satMod val="105000"/>
              </a:schemeClr>
            </a:gs>
            <a:gs pos="47500">
              <a:schemeClr val="phClr">
                <a:tint val="90000"/>
                <a:shade val="89000"/>
                <a:satMod val="105000"/>
              </a:schemeClr>
            </a:gs>
            <a:gs pos="58500">
              <a:schemeClr val="phClr">
                <a:tint val="85000"/>
                <a:shade val="89000"/>
                <a:satMod val="105000"/>
              </a:schemeClr>
            </a:gs>
            <a:gs pos="100000">
              <a:schemeClr val="phClr">
                <a:tint val="100000"/>
                <a:shade val="52000"/>
                <a:satMod val="105000"/>
              </a:schemeClr>
            </a:gs>
          </a:gsLst>
          <a:lin ang="36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5000"/>
                <a:satMod val="120000"/>
              </a:schemeClr>
            </a:duotone>
          </a:blip>
          <a:tile tx="0" ty="0" sx="52000" sy="5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TC101790490[[fn=Decatur]]</Template>
  <TotalTime>233</TotalTime>
  <Words>708</Words>
  <Application>Microsoft Macintosh PowerPoint</Application>
  <PresentationFormat>On-screen Show (4:3)</PresentationFormat>
  <Paragraphs>143</Paragraphs>
  <Slides>24</Slides>
  <Notes>14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Decatur</vt:lpstr>
      <vt:lpstr>Tool Checkout Vending Machine</vt:lpstr>
      <vt:lpstr>The Project</vt:lpstr>
      <vt:lpstr>Raspberry Pi</vt:lpstr>
      <vt:lpstr>Raspberry Pi</vt:lpstr>
      <vt:lpstr>LCD</vt:lpstr>
      <vt:lpstr>Card Reader</vt:lpstr>
      <vt:lpstr>Failed Card Reader</vt:lpstr>
      <vt:lpstr>Keypad</vt:lpstr>
      <vt:lpstr>USB Wireless Adapter</vt:lpstr>
      <vt:lpstr>Powered USB Hub</vt:lpstr>
      <vt:lpstr>Vending Machine Case</vt:lpstr>
      <vt:lpstr>Refinishing the Case</vt:lpstr>
      <vt:lpstr>Front Panel</vt:lpstr>
      <vt:lpstr>Admin – Students</vt:lpstr>
      <vt:lpstr>Admin – Machine</vt:lpstr>
      <vt:lpstr>Circuit Schematic</vt:lpstr>
      <vt:lpstr>Circuit</vt:lpstr>
      <vt:lpstr>Video</vt:lpstr>
      <vt:lpstr>Logistical Challenges</vt:lpstr>
      <vt:lpstr>Testing Plan</vt:lpstr>
      <vt:lpstr>Final Testing</vt:lpstr>
      <vt:lpstr>Final Testing</vt:lpstr>
      <vt:lpstr>Possible Critical Scenarios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 Checkout Vending Machine</dc:title>
  <dc:creator>Sean</dc:creator>
  <cp:lastModifiedBy>Sean</cp:lastModifiedBy>
  <cp:revision>29</cp:revision>
  <dcterms:created xsi:type="dcterms:W3CDTF">2014-04-02T13:59:24Z</dcterms:created>
  <dcterms:modified xsi:type="dcterms:W3CDTF">2014-05-01T17:09:26Z</dcterms:modified>
</cp:coreProperties>
</file>